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10282225" cx="18280050"/>
  <p:notesSz cx="6858000" cy="9144000"/>
  <p:embeddedFontLst>
    <p:embeddedFont>
      <p:font typeface="Robo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3313e1d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a3313e1d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abaeed6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fabaeed6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f60855f80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f60855f80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fabaeed64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2fabaeed64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fad14a284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fad14a284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fad14a284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2fad14a284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a3313e1da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2a3313e1da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f8123506f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2f8123506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00" cy="1146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2"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238"/>
            <a:ext cx="18280200" cy="89700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88"/>
            <a:ext cx="117297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100" cy="4580100"/>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148"/>
            <a:ext cx="18280200" cy="93876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02"/>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00" cy="8024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2"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nvSpPr>
        <p:spPr>
          <a:xfrm>
            <a:off x="699950" y="4332400"/>
            <a:ext cx="16992600" cy="2113500"/>
          </a:xfrm>
          <a:prstGeom prst="rect">
            <a:avLst/>
          </a:prstGeom>
          <a:noFill/>
          <a:ln>
            <a:noFill/>
          </a:ln>
        </p:spPr>
        <p:txBody>
          <a:bodyPr anchorCtr="0" anchor="b" bIns="182750" lIns="182750" spcFirstLastPara="1" rIns="182750" wrap="square" tIns="182750">
            <a:noAutofit/>
          </a:bodyPr>
          <a:lstStyle/>
          <a:p>
            <a:pPr indent="0" lvl="0" marL="0" rtl="0" algn="l">
              <a:spcBef>
                <a:spcPts val="0"/>
              </a:spcBef>
              <a:spcAft>
                <a:spcPts val="0"/>
              </a:spcAft>
              <a:buNone/>
            </a:pPr>
            <a:r>
              <a:rPr lang="en" sz="9596">
                <a:solidFill>
                  <a:srgbClr val="FFFFFF"/>
                </a:solidFill>
                <a:latin typeface="Calibri"/>
                <a:ea typeface="Calibri"/>
                <a:cs typeface="Calibri"/>
                <a:sym typeface="Calibri"/>
              </a:rPr>
              <a:t>Using MVC frameworks</a:t>
            </a:r>
            <a:endParaRPr sz="9596">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0" y="1777593"/>
            <a:ext cx="17416800" cy="34110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What is a web framework?</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Features of web frameworks</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What is MVC?</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What is a web framework?</a:t>
            </a:r>
            <a:endParaRPr sz="4395"/>
          </a:p>
        </p:txBody>
      </p:sp>
      <p:sp>
        <p:nvSpPr>
          <p:cNvPr id="156" name="Google Shape;156;p44"/>
          <p:cNvSpPr txBox="1"/>
          <p:nvPr/>
        </p:nvSpPr>
        <p:spPr>
          <a:xfrm>
            <a:off x="304800" y="1514200"/>
            <a:ext cx="17363400" cy="64830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A </a:t>
            </a:r>
            <a:r>
              <a:rPr b="1" lang="en" sz="3600">
                <a:solidFill>
                  <a:srgbClr val="434343"/>
                </a:solidFill>
                <a:latin typeface="Calibri"/>
                <a:ea typeface="Calibri"/>
                <a:cs typeface="Calibri"/>
                <a:sym typeface="Calibri"/>
              </a:rPr>
              <a:t>web framework</a:t>
            </a:r>
            <a:r>
              <a:rPr lang="en" sz="3600">
                <a:solidFill>
                  <a:srgbClr val="434343"/>
                </a:solidFill>
                <a:latin typeface="Calibri"/>
                <a:ea typeface="Calibri"/>
                <a:cs typeface="Calibri"/>
                <a:sym typeface="Calibri"/>
              </a:rPr>
              <a:t> is a software library designed to s</a:t>
            </a:r>
            <a:r>
              <a:rPr i="1" lang="en" sz="3600">
                <a:solidFill>
                  <a:srgbClr val="434343"/>
                </a:solidFill>
                <a:latin typeface="Calibri"/>
                <a:ea typeface="Calibri"/>
                <a:cs typeface="Calibri"/>
                <a:sym typeface="Calibri"/>
              </a:rPr>
              <a:t>upport the development of web applications, web sites and web APIs</a:t>
            </a:r>
            <a:r>
              <a:rPr lang="en" sz="3600">
                <a:solidFill>
                  <a:srgbClr val="434343"/>
                </a:solidFill>
                <a:latin typeface="Calibri"/>
                <a:ea typeface="Calibri"/>
                <a:cs typeface="Calibri"/>
                <a:sym typeface="Calibri"/>
              </a:rPr>
              <a:t>. The main point in using a web framework is increasing </a:t>
            </a:r>
            <a:r>
              <a:rPr b="1" lang="en" sz="3600">
                <a:solidFill>
                  <a:srgbClr val="434343"/>
                </a:solidFill>
                <a:latin typeface="Calibri"/>
                <a:ea typeface="Calibri"/>
                <a:cs typeface="Calibri"/>
                <a:sym typeface="Calibri"/>
              </a:rPr>
              <a:t>productivity </a:t>
            </a:r>
            <a:r>
              <a:rPr lang="en" sz="3600">
                <a:solidFill>
                  <a:srgbClr val="434343"/>
                </a:solidFill>
                <a:latin typeface="Calibri"/>
                <a:ea typeface="Calibri"/>
                <a:cs typeface="Calibri"/>
                <a:sym typeface="Calibri"/>
              </a:rPr>
              <a:t>(</a:t>
            </a:r>
            <a:r>
              <a:rPr lang="en" sz="3600" u="sng">
                <a:solidFill>
                  <a:srgbClr val="434343"/>
                </a:solidFill>
                <a:latin typeface="Calibri"/>
                <a:ea typeface="Calibri"/>
                <a:cs typeface="Calibri"/>
                <a:sym typeface="Calibri"/>
              </a:rPr>
              <a:t>D</a:t>
            </a:r>
            <a:r>
              <a:rPr lang="en" sz="3600">
                <a:solidFill>
                  <a:srgbClr val="434343"/>
                </a:solidFill>
                <a:latin typeface="Calibri"/>
                <a:ea typeface="Calibri"/>
                <a:cs typeface="Calibri"/>
                <a:sym typeface="Calibri"/>
              </a:rPr>
              <a:t>on’t </a:t>
            </a:r>
            <a:r>
              <a:rPr lang="en" sz="3600" u="sng">
                <a:solidFill>
                  <a:srgbClr val="434343"/>
                </a:solidFill>
                <a:latin typeface="Calibri"/>
                <a:ea typeface="Calibri"/>
                <a:cs typeface="Calibri"/>
                <a:sym typeface="Calibri"/>
              </a:rPr>
              <a:t>R</a:t>
            </a:r>
            <a:r>
              <a:rPr lang="en" sz="3600">
                <a:solidFill>
                  <a:srgbClr val="434343"/>
                </a:solidFill>
                <a:latin typeface="Calibri"/>
                <a:ea typeface="Calibri"/>
                <a:cs typeface="Calibri"/>
                <a:sym typeface="Calibri"/>
              </a:rPr>
              <a:t>epeat </a:t>
            </a:r>
            <a:r>
              <a:rPr lang="en" sz="3600" u="sng">
                <a:solidFill>
                  <a:srgbClr val="434343"/>
                </a:solidFill>
                <a:latin typeface="Calibri"/>
                <a:ea typeface="Calibri"/>
                <a:cs typeface="Calibri"/>
                <a:sym typeface="Calibri"/>
              </a:rPr>
              <a:t>Y</a:t>
            </a:r>
            <a:r>
              <a:rPr lang="en" sz="3600">
                <a:solidFill>
                  <a:srgbClr val="434343"/>
                </a:solidFill>
                <a:latin typeface="Calibri"/>
                <a:ea typeface="Calibri"/>
                <a:cs typeface="Calibri"/>
                <a:sym typeface="Calibri"/>
              </a:rPr>
              <a:t>ourself!)</a:t>
            </a:r>
            <a:endParaRPr sz="3600">
              <a:solidFill>
                <a:srgbClr val="434343"/>
              </a:solidFill>
              <a:latin typeface="Calibri"/>
              <a:ea typeface="Calibri"/>
              <a:cs typeface="Calibri"/>
              <a:sym typeface="Calibri"/>
            </a:endParaRPr>
          </a:p>
          <a:p>
            <a:pPr indent="0" lvl="0" marL="0" marR="0" rtl="0" algn="l">
              <a:lnSpc>
                <a:spcPct val="115000"/>
              </a:lnSpc>
              <a:spcBef>
                <a:spcPts val="1600"/>
              </a:spcBef>
              <a:spcAft>
                <a:spcPts val="0"/>
              </a:spcAft>
              <a:buNone/>
            </a:pPr>
            <a:r>
              <a:t/>
            </a:r>
            <a:endParaRPr sz="3600">
              <a:solidFill>
                <a:srgbClr val="434343"/>
              </a:solidFill>
              <a:latin typeface="Calibri"/>
              <a:ea typeface="Calibri"/>
              <a:cs typeface="Calibri"/>
              <a:sym typeface="Calibri"/>
            </a:endParaRPr>
          </a:p>
          <a:p>
            <a:pPr indent="-457200" lvl="0" marL="457200" marR="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Web frameworks solve </a:t>
            </a:r>
            <a:r>
              <a:rPr b="1" lang="en" sz="3600">
                <a:solidFill>
                  <a:srgbClr val="434343"/>
                </a:solidFill>
                <a:latin typeface="Calibri"/>
                <a:ea typeface="Calibri"/>
                <a:cs typeface="Calibri"/>
                <a:sym typeface="Calibri"/>
              </a:rPr>
              <a:t>issues</a:t>
            </a:r>
            <a:r>
              <a:rPr lang="en" sz="3600">
                <a:solidFill>
                  <a:srgbClr val="434343"/>
                </a:solidFill>
                <a:latin typeface="Calibri"/>
                <a:ea typeface="Calibri"/>
                <a:cs typeface="Calibri"/>
                <a:sym typeface="Calibri"/>
              </a:rPr>
              <a:t> like the following ones:</a:t>
            </a:r>
            <a:endParaRPr sz="3600">
              <a:solidFill>
                <a:srgbClr val="434343"/>
              </a:solidFill>
              <a:latin typeface="Calibri"/>
              <a:ea typeface="Calibri"/>
              <a:cs typeface="Calibri"/>
              <a:sym typeface="Calibri"/>
            </a:endParaRPr>
          </a:p>
          <a:p>
            <a:pPr indent="-457200" lvl="1" marL="914400" marR="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Mapping requested URLs to the server-side code that is meant handle them</a:t>
            </a:r>
            <a:endParaRPr sz="3600">
              <a:solidFill>
                <a:srgbClr val="434343"/>
              </a:solidFill>
              <a:latin typeface="Calibri"/>
              <a:ea typeface="Calibri"/>
              <a:cs typeface="Calibri"/>
              <a:sym typeface="Calibri"/>
            </a:endParaRPr>
          </a:p>
          <a:p>
            <a:pPr indent="-457200" lvl="1" marL="914400" marR="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Return dynamically generated HTML pages</a:t>
            </a:r>
            <a:endParaRPr sz="3600">
              <a:solidFill>
                <a:srgbClr val="434343"/>
              </a:solidFill>
              <a:latin typeface="Calibri"/>
              <a:ea typeface="Calibri"/>
              <a:cs typeface="Calibri"/>
              <a:sym typeface="Calibri"/>
            </a:endParaRPr>
          </a:p>
          <a:p>
            <a:pPr indent="-457200" lvl="1" marL="914400" marR="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Design HTML page templates before or along the web app code is written</a:t>
            </a:r>
            <a:endParaRPr sz="3600">
              <a:solidFill>
                <a:srgbClr val="434343"/>
              </a:solidFill>
              <a:latin typeface="Calibri"/>
              <a:ea typeface="Calibri"/>
              <a:cs typeface="Calibri"/>
              <a:sym typeface="Calibri"/>
            </a:endParaRPr>
          </a:p>
          <a:p>
            <a:pPr indent="-457200" lvl="1" marL="914400" marR="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Authenticate the users trying to access a web application</a:t>
            </a:r>
            <a:endParaRPr sz="3600">
              <a:solidFill>
                <a:srgbClr val="434343"/>
              </a:solidFill>
              <a:latin typeface="Calibri"/>
              <a:ea typeface="Calibri"/>
              <a:cs typeface="Calibri"/>
              <a:sym typeface="Calibri"/>
            </a:endParaRPr>
          </a:p>
          <a:p>
            <a:pPr indent="-457200" lvl="1" marL="914400" marR="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a:t>
            </a:r>
            <a:endParaRPr sz="3600">
              <a:solidFill>
                <a:srgbClr val="434343"/>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Features of a web framework</a:t>
            </a:r>
            <a:endParaRPr sz="4395"/>
          </a:p>
        </p:txBody>
      </p:sp>
      <p:sp>
        <p:nvSpPr>
          <p:cNvPr id="162" name="Google Shape;162;p45"/>
          <p:cNvSpPr txBox="1"/>
          <p:nvPr/>
        </p:nvSpPr>
        <p:spPr>
          <a:xfrm>
            <a:off x="337500" y="1501000"/>
            <a:ext cx="17363400" cy="64539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These are the typical </a:t>
            </a:r>
            <a:r>
              <a:rPr b="1" lang="en" sz="3600">
                <a:solidFill>
                  <a:srgbClr val="434343"/>
                </a:solidFill>
                <a:latin typeface="Calibri"/>
                <a:ea typeface="Calibri"/>
                <a:cs typeface="Calibri"/>
                <a:sym typeface="Calibri"/>
              </a:rPr>
              <a:t>features</a:t>
            </a:r>
            <a:r>
              <a:rPr lang="en" sz="3600">
                <a:solidFill>
                  <a:srgbClr val="434343"/>
                </a:solidFill>
                <a:latin typeface="Calibri"/>
                <a:ea typeface="Calibri"/>
                <a:cs typeface="Calibri"/>
                <a:sym typeface="Calibri"/>
              </a:rPr>
              <a:t> of web frameworks:</a:t>
            </a:r>
            <a:endParaRPr sz="3600">
              <a:solidFill>
                <a:srgbClr val="434343"/>
              </a:solidFill>
              <a:latin typeface="Calibri"/>
              <a:ea typeface="Calibri"/>
              <a:cs typeface="Calibri"/>
              <a:sym typeface="Calibri"/>
            </a:endParaRPr>
          </a:p>
          <a:p>
            <a:pPr indent="-457200" lvl="1" marL="914400" marR="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HTTP Requests/Responses are software objects</a:t>
            </a:r>
            <a:endParaRPr sz="3600">
              <a:solidFill>
                <a:srgbClr val="434343"/>
              </a:solidFill>
              <a:latin typeface="Calibri"/>
              <a:ea typeface="Calibri"/>
              <a:cs typeface="Calibri"/>
              <a:sym typeface="Calibri"/>
            </a:endParaRPr>
          </a:p>
          <a:p>
            <a:pPr indent="-457200" lvl="1" marL="91440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User authentication and authorization</a:t>
            </a:r>
            <a:endParaRPr sz="3600">
              <a:solidFill>
                <a:srgbClr val="434343"/>
              </a:solidFill>
              <a:latin typeface="Calibri"/>
              <a:ea typeface="Calibri"/>
              <a:cs typeface="Calibri"/>
              <a:sym typeface="Calibri"/>
            </a:endParaRPr>
          </a:p>
          <a:p>
            <a:pPr indent="-457200" lvl="1" marL="914400" marR="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URL routing</a:t>
            </a:r>
            <a:endParaRPr sz="3600">
              <a:solidFill>
                <a:srgbClr val="434343"/>
              </a:solidFill>
              <a:latin typeface="Calibri"/>
              <a:ea typeface="Calibri"/>
              <a:cs typeface="Calibri"/>
              <a:sym typeface="Calibri"/>
            </a:endParaRPr>
          </a:p>
          <a:p>
            <a:pPr indent="-457200" lvl="1" marL="914400" marR="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Templating engine</a:t>
            </a:r>
            <a:endParaRPr sz="3600">
              <a:solidFill>
                <a:srgbClr val="434343"/>
              </a:solidFill>
              <a:latin typeface="Calibri"/>
              <a:ea typeface="Calibri"/>
              <a:cs typeface="Calibri"/>
              <a:sym typeface="Calibri"/>
            </a:endParaRPr>
          </a:p>
          <a:p>
            <a:pPr indent="-457200" lvl="1" marL="914400" marR="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Object-Relational Mappers</a:t>
            </a:r>
            <a:endParaRPr sz="3600">
              <a:solidFill>
                <a:srgbClr val="434343"/>
              </a:solidFill>
              <a:latin typeface="Calibri"/>
              <a:ea typeface="Calibri"/>
              <a:cs typeface="Calibri"/>
              <a:sym typeface="Calibri"/>
            </a:endParaRPr>
          </a:p>
          <a:p>
            <a:pPr indent="-457200" lvl="1" marL="914400" marR="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Support to database migrations and versioning</a:t>
            </a:r>
            <a:endParaRPr sz="3600">
              <a:solidFill>
                <a:srgbClr val="434343"/>
              </a:solidFill>
              <a:latin typeface="Calibri"/>
              <a:ea typeface="Calibri"/>
              <a:cs typeface="Calibri"/>
              <a:sym typeface="Calibri"/>
            </a:endParaRPr>
          </a:p>
          <a:p>
            <a:pPr indent="-457200" lvl="1" marL="914400" marR="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Development web server</a:t>
            </a:r>
            <a:endParaRPr sz="3600">
              <a:solidFill>
                <a:srgbClr val="434343"/>
              </a:solidFill>
              <a:latin typeface="Calibri"/>
              <a:ea typeface="Calibri"/>
              <a:cs typeface="Calibri"/>
              <a:sym typeface="Calibri"/>
            </a:endParaRPr>
          </a:p>
          <a:p>
            <a:pPr indent="-457200" lvl="1" marL="914400" marR="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Logging</a:t>
            </a:r>
            <a:endParaRPr sz="3600">
              <a:solidFill>
                <a:srgbClr val="434343"/>
              </a:solidFill>
              <a:latin typeface="Calibri"/>
              <a:ea typeface="Calibri"/>
              <a:cs typeface="Calibri"/>
              <a:sym typeface="Calibri"/>
            </a:endParaRPr>
          </a:p>
          <a:p>
            <a:pPr indent="-457200" lvl="1" marL="914400" marR="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Command-line management utilities</a:t>
            </a:r>
            <a:endParaRPr sz="3600">
              <a:solidFill>
                <a:srgbClr val="434343"/>
              </a:solidFill>
              <a:latin typeface="Calibri"/>
              <a:ea typeface="Calibri"/>
              <a:cs typeface="Calibri"/>
              <a:sym typeface="Calibri"/>
            </a:endParaRPr>
          </a:p>
          <a:p>
            <a:pPr indent="-457200" lvl="1" marL="914400" marR="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 and structural </a:t>
            </a:r>
            <a:r>
              <a:rPr b="1" lang="en" sz="3600">
                <a:solidFill>
                  <a:srgbClr val="434343"/>
                </a:solidFill>
                <a:latin typeface="Calibri"/>
                <a:ea typeface="Calibri"/>
                <a:cs typeface="Calibri"/>
                <a:sym typeface="Calibri"/>
              </a:rPr>
              <a:t>Model-View-Control support</a:t>
            </a:r>
            <a:endParaRPr b="1" sz="3600">
              <a:solidFill>
                <a:srgbClr val="434343"/>
              </a:solidFill>
              <a:latin typeface="Calibri"/>
              <a:ea typeface="Calibri"/>
              <a:cs typeface="Calibri"/>
              <a:sym typeface="Calibri"/>
            </a:endParaRPr>
          </a:p>
        </p:txBody>
      </p:sp>
      <p:pic>
        <p:nvPicPr>
          <p:cNvPr id="163" name="Google Shape;163;p45"/>
          <p:cNvPicPr preferRelativeResize="0"/>
          <p:nvPr/>
        </p:nvPicPr>
        <p:blipFill>
          <a:blip r:embed="rId3">
            <a:alphaModFix/>
          </a:blip>
          <a:stretch>
            <a:fillRect/>
          </a:stretch>
        </p:blipFill>
        <p:spPr>
          <a:xfrm>
            <a:off x="12730968" y="3527998"/>
            <a:ext cx="4828880" cy="5545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46"/>
          <p:cNvSpPr txBox="1"/>
          <p:nvPr/>
        </p:nvSpPr>
        <p:spPr>
          <a:xfrm>
            <a:off x="304800" y="1505950"/>
            <a:ext cx="17879400" cy="18975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b="1" lang="en" sz="3600">
                <a:solidFill>
                  <a:srgbClr val="434343"/>
                </a:solidFill>
                <a:latin typeface="Calibri"/>
                <a:ea typeface="Calibri"/>
                <a:cs typeface="Calibri"/>
                <a:sym typeface="Calibri"/>
              </a:rPr>
              <a:t>Model-View-Control (MVC)</a:t>
            </a:r>
            <a:r>
              <a:rPr lang="en" sz="3600">
                <a:solidFill>
                  <a:srgbClr val="434343"/>
                </a:solidFill>
                <a:latin typeface="Calibri"/>
                <a:ea typeface="Calibri"/>
                <a:cs typeface="Calibri"/>
                <a:sym typeface="Calibri"/>
              </a:rPr>
              <a:t> is an architectural design pattern that can be applied to both server and client sides of a web application. It works like this:</a:t>
            </a:r>
            <a:endParaRPr sz="3600">
              <a:solidFill>
                <a:srgbClr val="434343"/>
              </a:solidFill>
              <a:latin typeface="Calibri"/>
              <a:ea typeface="Calibri"/>
              <a:cs typeface="Calibri"/>
              <a:sym typeface="Calibri"/>
            </a:endParaRPr>
          </a:p>
        </p:txBody>
      </p:sp>
      <p:sp>
        <p:nvSpPr>
          <p:cNvPr id="169" name="Google Shape;169;p46"/>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What is MVC? (1/3)</a:t>
            </a:r>
            <a:endParaRPr sz="4395"/>
          </a:p>
        </p:txBody>
      </p:sp>
      <p:cxnSp>
        <p:nvCxnSpPr>
          <p:cNvPr id="170" name="Google Shape;170;p46"/>
          <p:cNvCxnSpPr/>
          <p:nvPr/>
        </p:nvCxnSpPr>
        <p:spPr>
          <a:xfrm>
            <a:off x="7564800" y="8776800"/>
            <a:ext cx="2623200" cy="18600"/>
          </a:xfrm>
          <a:prstGeom prst="straightConnector1">
            <a:avLst/>
          </a:prstGeom>
          <a:noFill/>
          <a:ln cap="flat" cmpd="sng" w="76200">
            <a:solidFill>
              <a:srgbClr val="4A86E8"/>
            </a:solidFill>
            <a:prstDash val="solid"/>
            <a:round/>
            <a:headEnd len="med" w="med" type="none"/>
            <a:tailEnd len="med" w="med" type="triangle"/>
          </a:ln>
        </p:spPr>
      </p:cxnSp>
      <p:grpSp>
        <p:nvGrpSpPr>
          <p:cNvPr id="171" name="Google Shape;171;p46"/>
          <p:cNvGrpSpPr/>
          <p:nvPr/>
        </p:nvGrpSpPr>
        <p:grpSpPr>
          <a:xfrm>
            <a:off x="5045899" y="3670288"/>
            <a:ext cx="5878901" cy="3177837"/>
            <a:chOff x="5045899" y="3670288"/>
            <a:chExt cx="5878901" cy="3177837"/>
          </a:xfrm>
        </p:grpSpPr>
        <p:sp>
          <p:nvSpPr>
            <p:cNvPr id="172" name="Google Shape;172;p46"/>
            <p:cNvSpPr/>
            <p:nvPr/>
          </p:nvSpPr>
          <p:spPr>
            <a:xfrm>
              <a:off x="6828000" y="5100925"/>
              <a:ext cx="4096800" cy="1747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VIEW</a:t>
              </a:r>
              <a:endParaRPr b="1" sz="3600"/>
            </a:p>
          </p:txBody>
        </p:sp>
        <p:pic>
          <p:nvPicPr>
            <p:cNvPr id="173" name="Google Shape;173;p46"/>
            <p:cNvPicPr preferRelativeResize="0"/>
            <p:nvPr/>
          </p:nvPicPr>
          <p:blipFill>
            <a:blip r:embed="rId3">
              <a:alphaModFix/>
            </a:blip>
            <a:stretch>
              <a:fillRect/>
            </a:stretch>
          </p:blipFill>
          <p:spPr>
            <a:xfrm flipH="1">
              <a:off x="5045899" y="3670288"/>
              <a:ext cx="1074026" cy="1077025"/>
            </a:xfrm>
            <a:prstGeom prst="rect">
              <a:avLst/>
            </a:prstGeom>
            <a:noFill/>
            <a:ln>
              <a:noFill/>
            </a:ln>
          </p:spPr>
        </p:pic>
        <p:cxnSp>
          <p:nvCxnSpPr>
            <p:cNvPr id="174" name="Google Shape;174;p46"/>
            <p:cNvCxnSpPr>
              <a:stCxn id="173" idx="1"/>
              <a:endCxn id="172" idx="0"/>
            </p:cNvCxnSpPr>
            <p:nvPr/>
          </p:nvCxnSpPr>
          <p:spPr>
            <a:xfrm>
              <a:off x="6119925" y="4208800"/>
              <a:ext cx="2756400" cy="892200"/>
            </a:xfrm>
            <a:prstGeom prst="curvedConnector2">
              <a:avLst/>
            </a:prstGeom>
            <a:noFill/>
            <a:ln cap="flat" cmpd="sng" w="76200">
              <a:solidFill>
                <a:srgbClr val="4A86E8"/>
              </a:solidFill>
              <a:prstDash val="solid"/>
              <a:round/>
              <a:headEnd len="med" w="med" type="triangle"/>
              <a:tailEnd len="med" w="med" type="triangle"/>
            </a:ln>
          </p:spPr>
        </p:cxnSp>
      </p:grpSp>
      <p:sp>
        <p:nvSpPr>
          <p:cNvPr id="175" name="Google Shape;175;p46"/>
          <p:cNvSpPr txBox="1"/>
          <p:nvPr/>
        </p:nvSpPr>
        <p:spPr>
          <a:xfrm>
            <a:off x="11226000" y="4539025"/>
            <a:ext cx="6788100" cy="120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1600"/>
              </a:spcBef>
              <a:spcAft>
                <a:spcPts val="0"/>
              </a:spcAft>
              <a:buNone/>
            </a:pPr>
            <a:r>
              <a:rPr lang="en" sz="3000">
                <a:solidFill>
                  <a:srgbClr val="434343"/>
                </a:solidFill>
                <a:latin typeface="Calibri"/>
                <a:ea typeface="Calibri"/>
                <a:cs typeface="Calibri"/>
                <a:sym typeface="Calibri"/>
              </a:rPr>
              <a:t>Handles User Inputs and Renders the GUI Relays events to Control</a:t>
            </a:r>
            <a:endParaRPr sz="3000">
              <a:solidFill>
                <a:srgbClr val="434343"/>
              </a:solidFill>
              <a:latin typeface="Calibri"/>
              <a:ea typeface="Calibri"/>
              <a:cs typeface="Calibri"/>
              <a:sym typeface="Calibri"/>
            </a:endParaRPr>
          </a:p>
        </p:txBody>
      </p:sp>
      <p:sp>
        <p:nvSpPr>
          <p:cNvPr id="176" name="Google Shape;176;p46"/>
          <p:cNvSpPr txBox="1"/>
          <p:nvPr/>
        </p:nvSpPr>
        <p:spPr>
          <a:xfrm>
            <a:off x="851275" y="6257838"/>
            <a:ext cx="3594900" cy="120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1600"/>
              </a:spcBef>
              <a:spcAft>
                <a:spcPts val="0"/>
              </a:spcAft>
              <a:buNone/>
            </a:pPr>
            <a:r>
              <a:rPr lang="en" sz="3000">
                <a:solidFill>
                  <a:srgbClr val="434343"/>
                </a:solidFill>
                <a:latin typeface="Calibri"/>
                <a:ea typeface="Calibri"/>
                <a:cs typeface="Calibri"/>
                <a:sym typeface="Calibri"/>
              </a:rPr>
              <a:t>Updates the Model </a:t>
            </a:r>
            <a:r>
              <a:rPr lang="en" sz="3000">
                <a:solidFill>
                  <a:srgbClr val="434343"/>
                </a:solidFill>
                <a:latin typeface="Calibri"/>
                <a:ea typeface="Calibri"/>
                <a:cs typeface="Calibri"/>
                <a:sym typeface="Calibri"/>
              </a:rPr>
              <a:t>(or updates the View)</a:t>
            </a:r>
            <a:endParaRPr sz="3000">
              <a:solidFill>
                <a:srgbClr val="434343"/>
              </a:solidFill>
              <a:latin typeface="Calibri"/>
              <a:ea typeface="Calibri"/>
              <a:cs typeface="Calibri"/>
              <a:sym typeface="Calibri"/>
            </a:endParaRPr>
          </a:p>
        </p:txBody>
      </p:sp>
      <p:grpSp>
        <p:nvGrpSpPr>
          <p:cNvPr id="177" name="Google Shape;177;p46"/>
          <p:cNvGrpSpPr/>
          <p:nvPr/>
        </p:nvGrpSpPr>
        <p:grpSpPr>
          <a:xfrm>
            <a:off x="3534500" y="5974500"/>
            <a:ext cx="4096800" cy="3685200"/>
            <a:chOff x="3534500" y="5974500"/>
            <a:chExt cx="4096800" cy="3685200"/>
          </a:xfrm>
        </p:grpSpPr>
        <p:grpSp>
          <p:nvGrpSpPr>
            <p:cNvPr id="178" name="Google Shape;178;p46"/>
            <p:cNvGrpSpPr/>
            <p:nvPr/>
          </p:nvGrpSpPr>
          <p:grpSpPr>
            <a:xfrm>
              <a:off x="3534500" y="5974500"/>
              <a:ext cx="4096800" cy="3685200"/>
              <a:chOff x="3534500" y="5974500"/>
              <a:chExt cx="4096800" cy="3685200"/>
            </a:xfrm>
          </p:grpSpPr>
          <p:sp>
            <p:nvSpPr>
              <p:cNvPr id="179" name="Google Shape;179;p46"/>
              <p:cNvSpPr/>
              <p:nvPr/>
            </p:nvSpPr>
            <p:spPr>
              <a:xfrm>
                <a:off x="3534500" y="7912500"/>
                <a:ext cx="4096800" cy="1747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CONTROL</a:t>
                </a:r>
                <a:endParaRPr b="1" sz="3600"/>
              </a:p>
            </p:txBody>
          </p:sp>
          <p:cxnSp>
            <p:nvCxnSpPr>
              <p:cNvPr id="180" name="Google Shape;180;p46"/>
              <p:cNvCxnSpPr>
                <a:stCxn id="179" idx="0"/>
                <a:endCxn id="172" idx="1"/>
              </p:cNvCxnSpPr>
              <p:nvPr/>
            </p:nvCxnSpPr>
            <p:spPr>
              <a:xfrm rot="-5400000">
                <a:off x="5236400" y="6321000"/>
                <a:ext cx="1938000" cy="1245000"/>
              </a:xfrm>
              <a:prstGeom prst="curvedConnector2">
                <a:avLst/>
              </a:prstGeom>
              <a:noFill/>
              <a:ln cap="flat" cmpd="sng" w="76200">
                <a:solidFill>
                  <a:srgbClr val="4A86E8"/>
                </a:solidFill>
                <a:prstDash val="solid"/>
                <a:round/>
                <a:headEnd len="med" w="med" type="triangle"/>
                <a:tailEnd len="med" w="med" type="none"/>
              </a:ln>
            </p:spPr>
          </p:cxnSp>
        </p:grpSp>
        <p:cxnSp>
          <p:nvCxnSpPr>
            <p:cNvPr id="181" name="Google Shape;181;p46"/>
            <p:cNvCxnSpPr/>
            <p:nvPr/>
          </p:nvCxnSpPr>
          <p:spPr>
            <a:xfrm rot="5400000">
              <a:off x="5723450" y="6767800"/>
              <a:ext cx="1466100" cy="743100"/>
            </a:xfrm>
            <a:prstGeom prst="curvedConnector3">
              <a:avLst>
                <a:gd fmla="val 30136" name="adj1"/>
              </a:avLst>
            </a:prstGeom>
            <a:noFill/>
            <a:ln cap="flat" cmpd="sng" w="76200">
              <a:solidFill>
                <a:srgbClr val="4A86E8"/>
              </a:solidFill>
              <a:prstDash val="dash"/>
              <a:round/>
              <a:headEnd len="med" w="med" type="triangle"/>
              <a:tailEnd len="med" w="med" type="none"/>
            </a:ln>
          </p:spPr>
        </p:cxnSp>
      </p:grpSp>
      <p:grpSp>
        <p:nvGrpSpPr>
          <p:cNvPr id="182" name="Google Shape;182;p46"/>
          <p:cNvGrpSpPr/>
          <p:nvPr/>
        </p:nvGrpSpPr>
        <p:grpSpPr>
          <a:xfrm>
            <a:off x="10161700" y="5974525"/>
            <a:ext cx="4096800" cy="3785575"/>
            <a:chOff x="10161700" y="5974525"/>
            <a:chExt cx="4096800" cy="3785575"/>
          </a:xfrm>
        </p:grpSpPr>
        <p:sp>
          <p:nvSpPr>
            <p:cNvPr id="183" name="Google Shape;183;p46"/>
            <p:cNvSpPr/>
            <p:nvPr/>
          </p:nvSpPr>
          <p:spPr>
            <a:xfrm>
              <a:off x="10161700" y="8012900"/>
              <a:ext cx="4096800" cy="1747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MODEL</a:t>
              </a:r>
              <a:endParaRPr b="1" sz="3600"/>
            </a:p>
          </p:txBody>
        </p:sp>
        <p:cxnSp>
          <p:nvCxnSpPr>
            <p:cNvPr id="184" name="Google Shape;184;p46"/>
            <p:cNvCxnSpPr>
              <a:stCxn id="172" idx="3"/>
              <a:endCxn id="183" idx="0"/>
            </p:cNvCxnSpPr>
            <p:nvPr/>
          </p:nvCxnSpPr>
          <p:spPr>
            <a:xfrm>
              <a:off x="10924800" y="5974525"/>
              <a:ext cx="1285200" cy="2038500"/>
            </a:xfrm>
            <a:prstGeom prst="curvedConnector2">
              <a:avLst/>
            </a:prstGeom>
            <a:noFill/>
            <a:ln cap="flat" cmpd="sng" w="76200">
              <a:solidFill>
                <a:srgbClr val="4A86E8"/>
              </a:solidFill>
              <a:prstDash val="solid"/>
              <a:round/>
              <a:headEnd len="med" w="med" type="triangle"/>
              <a:tailEnd len="med" w="med" type="none"/>
            </a:ln>
          </p:spPr>
        </p:cxnSp>
      </p:grpSp>
      <p:sp>
        <p:nvSpPr>
          <p:cNvPr id="185" name="Google Shape;185;p46"/>
          <p:cNvSpPr txBox="1"/>
          <p:nvPr/>
        </p:nvSpPr>
        <p:spPr>
          <a:xfrm>
            <a:off x="14258500" y="6659488"/>
            <a:ext cx="3594900" cy="120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1600"/>
              </a:spcBef>
              <a:spcAft>
                <a:spcPts val="0"/>
              </a:spcAft>
              <a:buNone/>
            </a:pPr>
            <a:r>
              <a:rPr lang="en" sz="3000">
                <a:solidFill>
                  <a:srgbClr val="434343"/>
                </a:solidFill>
                <a:latin typeface="Calibri"/>
                <a:ea typeface="Calibri"/>
                <a:cs typeface="Calibri"/>
                <a:sym typeface="Calibri"/>
              </a:rPr>
              <a:t>Updates the View when data change</a:t>
            </a:r>
            <a:endParaRPr sz="3000">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7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7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7"/>
          <p:cNvSpPr txBox="1"/>
          <p:nvPr/>
        </p:nvSpPr>
        <p:spPr>
          <a:xfrm>
            <a:off x="405200" y="1425850"/>
            <a:ext cx="2607000" cy="1413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600">
                <a:solidFill>
                  <a:srgbClr val="434343"/>
                </a:solidFill>
                <a:latin typeface="Calibri"/>
                <a:ea typeface="Calibri"/>
                <a:cs typeface="Calibri"/>
                <a:sym typeface="Calibri"/>
              </a:rPr>
              <a:t>Example:</a:t>
            </a:r>
            <a:endParaRPr b="1" sz="3600">
              <a:solidFill>
                <a:srgbClr val="434343"/>
              </a:solidFill>
              <a:latin typeface="Courier New"/>
              <a:ea typeface="Courier New"/>
              <a:cs typeface="Courier New"/>
              <a:sym typeface="Courier New"/>
            </a:endParaRPr>
          </a:p>
        </p:txBody>
      </p:sp>
      <p:sp>
        <p:nvSpPr>
          <p:cNvPr id="191" name="Google Shape;191;p4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What is MVC? (2/3)</a:t>
            </a:r>
            <a:endParaRPr sz="4395"/>
          </a:p>
        </p:txBody>
      </p:sp>
      <p:cxnSp>
        <p:nvCxnSpPr>
          <p:cNvPr id="192" name="Google Shape;192;p47"/>
          <p:cNvCxnSpPr/>
          <p:nvPr/>
        </p:nvCxnSpPr>
        <p:spPr>
          <a:xfrm>
            <a:off x="7564800" y="7710000"/>
            <a:ext cx="2623200" cy="18600"/>
          </a:xfrm>
          <a:prstGeom prst="straightConnector1">
            <a:avLst/>
          </a:prstGeom>
          <a:noFill/>
          <a:ln cap="flat" cmpd="sng" w="76200">
            <a:solidFill>
              <a:srgbClr val="4A86E8"/>
            </a:solidFill>
            <a:prstDash val="solid"/>
            <a:round/>
            <a:headEnd len="med" w="med" type="none"/>
            <a:tailEnd len="med" w="med" type="triangle"/>
          </a:ln>
        </p:spPr>
      </p:cxnSp>
      <p:grpSp>
        <p:nvGrpSpPr>
          <p:cNvPr id="193" name="Google Shape;193;p47"/>
          <p:cNvGrpSpPr/>
          <p:nvPr/>
        </p:nvGrpSpPr>
        <p:grpSpPr>
          <a:xfrm>
            <a:off x="5045899" y="2603488"/>
            <a:ext cx="5878901" cy="3177837"/>
            <a:chOff x="5045899" y="3670288"/>
            <a:chExt cx="5878901" cy="3177837"/>
          </a:xfrm>
        </p:grpSpPr>
        <p:sp>
          <p:nvSpPr>
            <p:cNvPr id="194" name="Google Shape;194;p47"/>
            <p:cNvSpPr/>
            <p:nvPr/>
          </p:nvSpPr>
          <p:spPr>
            <a:xfrm>
              <a:off x="6828000" y="5100925"/>
              <a:ext cx="4096800" cy="1747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VIEW</a:t>
              </a:r>
              <a:endParaRPr b="1" sz="3600"/>
            </a:p>
          </p:txBody>
        </p:sp>
        <p:pic>
          <p:nvPicPr>
            <p:cNvPr id="195" name="Google Shape;195;p47"/>
            <p:cNvPicPr preferRelativeResize="0"/>
            <p:nvPr/>
          </p:nvPicPr>
          <p:blipFill>
            <a:blip r:embed="rId3">
              <a:alphaModFix/>
            </a:blip>
            <a:stretch>
              <a:fillRect/>
            </a:stretch>
          </p:blipFill>
          <p:spPr>
            <a:xfrm flipH="1">
              <a:off x="5045899" y="3670288"/>
              <a:ext cx="1074026" cy="1077025"/>
            </a:xfrm>
            <a:prstGeom prst="rect">
              <a:avLst/>
            </a:prstGeom>
            <a:noFill/>
            <a:ln>
              <a:noFill/>
            </a:ln>
          </p:spPr>
        </p:pic>
        <p:cxnSp>
          <p:nvCxnSpPr>
            <p:cNvPr id="196" name="Google Shape;196;p47"/>
            <p:cNvCxnSpPr>
              <a:stCxn id="195" idx="1"/>
              <a:endCxn id="194" idx="0"/>
            </p:cNvCxnSpPr>
            <p:nvPr/>
          </p:nvCxnSpPr>
          <p:spPr>
            <a:xfrm>
              <a:off x="6119925" y="4208800"/>
              <a:ext cx="2756400" cy="892200"/>
            </a:xfrm>
            <a:prstGeom prst="curvedConnector2">
              <a:avLst/>
            </a:prstGeom>
            <a:noFill/>
            <a:ln cap="flat" cmpd="sng" w="76200">
              <a:solidFill>
                <a:srgbClr val="4A86E8"/>
              </a:solidFill>
              <a:prstDash val="solid"/>
              <a:round/>
              <a:headEnd len="med" w="med" type="triangle"/>
              <a:tailEnd len="med" w="med" type="triangle"/>
            </a:ln>
          </p:spPr>
        </p:cxnSp>
      </p:grpSp>
      <p:sp>
        <p:nvSpPr>
          <p:cNvPr id="197" name="Google Shape;197;p47"/>
          <p:cNvSpPr txBox="1"/>
          <p:nvPr/>
        </p:nvSpPr>
        <p:spPr>
          <a:xfrm>
            <a:off x="1774850" y="5081425"/>
            <a:ext cx="4096800" cy="91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1600"/>
              </a:spcBef>
              <a:spcAft>
                <a:spcPts val="0"/>
              </a:spcAft>
              <a:buNone/>
            </a:pPr>
            <a:r>
              <a:rPr lang="en" sz="3000">
                <a:solidFill>
                  <a:srgbClr val="434343"/>
                </a:solidFill>
                <a:latin typeface="Calibri"/>
                <a:ea typeface="Calibri"/>
                <a:cs typeface="Calibri"/>
                <a:sym typeface="Calibri"/>
              </a:rPr>
              <a:t>A Registration Controller is invoked </a:t>
            </a:r>
            <a:endParaRPr sz="3000">
              <a:solidFill>
                <a:srgbClr val="434343"/>
              </a:solidFill>
              <a:latin typeface="Calibri"/>
              <a:ea typeface="Calibri"/>
              <a:cs typeface="Calibri"/>
              <a:sym typeface="Calibri"/>
            </a:endParaRPr>
          </a:p>
        </p:txBody>
      </p:sp>
      <p:grpSp>
        <p:nvGrpSpPr>
          <p:cNvPr id="198" name="Google Shape;198;p47"/>
          <p:cNvGrpSpPr/>
          <p:nvPr/>
        </p:nvGrpSpPr>
        <p:grpSpPr>
          <a:xfrm>
            <a:off x="3534500" y="4907700"/>
            <a:ext cx="4096800" cy="3685200"/>
            <a:chOff x="3534500" y="5974500"/>
            <a:chExt cx="4096800" cy="3685200"/>
          </a:xfrm>
        </p:grpSpPr>
        <p:sp>
          <p:nvSpPr>
            <p:cNvPr id="199" name="Google Shape;199;p47"/>
            <p:cNvSpPr/>
            <p:nvPr/>
          </p:nvSpPr>
          <p:spPr>
            <a:xfrm>
              <a:off x="3534500" y="7912500"/>
              <a:ext cx="4096800" cy="1747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CONTROL</a:t>
              </a:r>
              <a:endParaRPr b="1" sz="3600"/>
            </a:p>
          </p:txBody>
        </p:sp>
        <p:cxnSp>
          <p:nvCxnSpPr>
            <p:cNvPr id="200" name="Google Shape;200;p47"/>
            <p:cNvCxnSpPr>
              <a:stCxn id="199" idx="0"/>
              <a:endCxn id="194" idx="1"/>
            </p:cNvCxnSpPr>
            <p:nvPr/>
          </p:nvCxnSpPr>
          <p:spPr>
            <a:xfrm rot="-5400000">
              <a:off x="5236400" y="6321000"/>
              <a:ext cx="1938000" cy="1245000"/>
            </a:xfrm>
            <a:prstGeom prst="curvedConnector2">
              <a:avLst/>
            </a:prstGeom>
            <a:noFill/>
            <a:ln cap="flat" cmpd="sng" w="76200">
              <a:solidFill>
                <a:srgbClr val="4A86E8"/>
              </a:solidFill>
              <a:prstDash val="solid"/>
              <a:round/>
              <a:headEnd len="med" w="med" type="triangle"/>
              <a:tailEnd len="med" w="med" type="none"/>
            </a:ln>
          </p:spPr>
        </p:cxnSp>
      </p:grpSp>
      <p:grpSp>
        <p:nvGrpSpPr>
          <p:cNvPr id="201" name="Google Shape;201;p47"/>
          <p:cNvGrpSpPr/>
          <p:nvPr/>
        </p:nvGrpSpPr>
        <p:grpSpPr>
          <a:xfrm>
            <a:off x="10161700" y="4907725"/>
            <a:ext cx="4096800" cy="3785575"/>
            <a:chOff x="10161700" y="5974525"/>
            <a:chExt cx="4096800" cy="3785575"/>
          </a:xfrm>
        </p:grpSpPr>
        <p:sp>
          <p:nvSpPr>
            <p:cNvPr id="202" name="Google Shape;202;p47"/>
            <p:cNvSpPr/>
            <p:nvPr/>
          </p:nvSpPr>
          <p:spPr>
            <a:xfrm>
              <a:off x="10161700" y="8012900"/>
              <a:ext cx="4096800" cy="1747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MODEL</a:t>
              </a:r>
              <a:endParaRPr b="1" sz="3600"/>
            </a:p>
          </p:txBody>
        </p:sp>
        <p:cxnSp>
          <p:nvCxnSpPr>
            <p:cNvPr id="203" name="Google Shape;203;p47"/>
            <p:cNvCxnSpPr>
              <a:stCxn id="194" idx="3"/>
              <a:endCxn id="202" idx="0"/>
            </p:cNvCxnSpPr>
            <p:nvPr/>
          </p:nvCxnSpPr>
          <p:spPr>
            <a:xfrm>
              <a:off x="10924800" y="5974525"/>
              <a:ext cx="1285200" cy="2038500"/>
            </a:xfrm>
            <a:prstGeom prst="curvedConnector2">
              <a:avLst/>
            </a:prstGeom>
            <a:noFill/>
            <a:ln cap="flat" cmpd="sng" w="76200">
              <a:solidFill>
                <a:srgbClr val="4A86E8"/>
              </a:solidFill>
              <a:prstDash val="solid"/>
              <a:round/>
              <a:headEnd len="med" w="med" type="triangle"/>
              <a:tailEnd len="med" w="med" type="none"/>
            </a:ln>
          </p:spPr>
        </p:cxnSp>
      </p:grpSp>
      <p:sp>
        <p:nvSpPr>
          <p:cNvPr id="204" name="Google Shape;204;p47"/>
          <p:cNvSpPr txBox="1"/>
          <p:nvPr/>
        </p:nvSpPr>
        <p:spPr>
          <a:xfrm>
            <a:off x="12310400" y="4453663"/>
            <a:ext cx="5447100" cy="175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1600"/>
              </a:spcBef>
              <a:spcAft>
                <a:spcPts val="0"/>
              </a:spcAft>
              <a:buNone/>
            </a:pPr>
            <a:r>
              <a:rPr lang="en" sz="3000">
                <a:solidFill>
                  <a:srgbClr val="434343"/>
                </a:solidFill>
                <a:latin typeface="Calibri"/>
                <a:ea typeface="Calibri"/>
                <a:cs typeface="Calibri"/>
                <a:sym typeface="Calibri"/>
              </a:rPr>
              <a:t>A User Account HTML Template is filled with User’s data and the page is served</a:t>
            </a:r>
            <a:endParaRPr sz="3000">
              <a:solidFill>
                <a:srgbClr val="434343"/>
              </a:solidFill>
              <a:latin typeface="Calibri"/>
              <a:ea typeface="Calibri"/>
              <a:cs typeface="Calibri"/>
              <a:sym typeface="Calibri"/>
            </a:endParaRPr>
          </a:p>
        </p:txBody>
      </p:sp>
      <p:pic>
        <p:nvPicPr>
          <p:cNvPr id="205" name="Google Shape;205;p47"/>
          <p:cNvPicPr preferRelativeResize="0"/>
          <p:nvPr/>
        </p:nvPicPr>
        <p:blipFill>
          <a:blip r:embed="rId4">
            <a:alphaModFix/>
          </a:blip>
          <a:stretch>
            <a:fillRect/>
          </a:stretch>
        </p:blipFill>
        <p:spPr>
          <a:xfrm>
            <a:off x="9394837" y="3249475"/>
            <a:ext cx="1630387" cy="1204200"/>
          </a:xfrm>
          <a:prstGeom prst="rect">
            <a:avLst/>
          </a:prstGeom>
          <a:noFill/>
          <a:ln>
            <a:noFill/>
          </a:ln>
        </p:spPr>
      </p:pic>
      <p:pic>
        <p:nvPicPr>
          <p:cNvPr id="206" name="Google Shape;206;p47"/>
          <p:cNvPicPr preferRelativeResize="0"/>
          <p:nvPr/>
        </p:nvPicPr>
        <p:blipFill>
          <a:blip r:embed="rId5">
            <a:alphaModFix/>
          </a:blip>
          <a:stretch>
            <a:fillRect/>
          </a:stretch>
        </p:blipFill>
        <p:spPr>
          <a:xfrm>
            <a:off x="13963799" y="7665378"/>
            <a:ext cx="1169629" cy="1413000"/>
          </a:xfrm>
          <a:prstGeom prst="rect">
            <a:avLst/>
          </a:prstGeom>
          <a:noFill/>
          <a:ln>
            <a:noFill/>
          </a:ln>
        </p:spPr>
      </p:pic>
      <p:sp>
        <p:nvSpPr>
          <p:cNvPr id="207" name="Google Shape;207;p47"/>
          <p:cNvSpPr txBox="1"/>
          <p:nvPr/>
        </p:nvSpPr>
        <p:spPr>
          <a:xfrm>
            <a:off x="9461325" y="2089150"/>
            <a:ext cx="5878800" cy="81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1600"/>
              </a:spcBef>
              <a:spcAft>
                <a:spcPts val="0"/>
              </a:spcAft>
              <a:buNone/>
            </a:pPr>
            <a:r>
              <a:rPr lang="en" sz="3000">
                <a:solidFill>
                  <a:srgbClr val="434343"/>
                </a:solidFill>
                <a:latin typeface="Calibri"/>
                <a:ea typeface="Calibri"/>
                <a:cs typeface="Calibri"/>
                <a:sym typeface="Calibri"/>
              </a:rPr>
              <a:t>User submits a registration form</a:t>
            </a:r>
            <a:endParaRPr sz="3000">
              <a:solidFill>
                <a:srgbClr val="434343"/>
              </a:solidFill>
              <a:latin typeface="Calibri"/>
              <a:ea typeface="Calibri"/>
              <a:cs typeface="Calibri"/>
              <a:sym typeface="Calibri"/>
            </a:endParaRPr>
          </a:p>
        </p:txBody>
      </p:sp>
      <p:pic>
        <p:nvPicPr>
          <p:cNvPr id="208" name="Google Shape;208;p47"/>
          <p:cNvPicPr preferRelativeResize="0"/>
          <p:nvPr/>
        </p:nvPicPr>
        <p:blipFill>
          <a:blip r:embed="rId6">
            <a:alphaModFix/>
          </a:blip>
          <a:stretch>
            <a:fillRect/>
          </a:stretch>
        </p:blipFill>
        <p:spPr>
          <a:xfrm>
            <a:off x="2657608" y="7669503"/>
            <a:ext cx="1131388" cy="1129801"/>
          </a:xfrm>
          <a:prstGeom prst="rect">
            <a:avLst/>
          </a:prstGeom>
          <a:noFill/>
          <a:ln>
            <a:noFill/>
          </a:ln>
        </p:spPr>
      </p:pic>
      <p:sp>
        <p:nvSpPr>
          <p:cNvPr id="209" name="Google Shape;209;p47"/>
          <p:cNvSpPr txBox="1"/>
          <p:nvPr/>
        </p:nvSpPr>
        <p:spPr>
          <a:xfrm>
            <a:off x="5402175" y="8570700"/>
            <a:ext cx="8474700" cy="91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1600"/>
              </a:spcBef>
              <a:spcAft>
                <a:spcPts val="0"/>
              </a:spcAft>
              <a:buNone/>
            </a:pPr>
            <a:r>
              <a:rPr lang="en" sz="3000">
                <a:solidFill>
                  <a:srgbClr val="434343"/>
                </a:solidFill>
                <a:latin typeface="Calibri"/>
                <a:ea typeface="Calibri"/>
                <a:cs typeface="Calibri"/>
                <a:sym typeface="Calibri"/>
              </a:rPr>
              <a:t>Data is validated and a new User object is persisted</a:t>
            </a:r>
            <a:endParaRPr sz="3000">
              <a:solidFill>
                <a:srgbClr val="434343"/>
              </a:solidFill>
              <a:latin typeface="Calibri"/>
              <a:ea typeface="Calibri"/>
              <a:cs typeface="Calibri"/>
              <a:sym typeface="Calibri"/>
            </a:endParaRPr>
          </a:p>
        </p:txBody>
      </p:sp>
      <p:sp>
        <p:nvSpPr>
          <p:cNvPr id="210" name="Google Shape;210;p47"/>
          <p:cNvSpPr/>
          <p:nvPr/>
        </p:nvSpPr>
        <p:spPr>
          <a:xfrm>
            <a:off x="8818725" y="2603488"/>
            <a:ext cx="642600" cy="639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1</a:t>
            </a:r>
            <a:endParaRPr b="1" sz="2800"/>
          </a:p>
        </p:txBody>
      </p:sp>
      <p:sp>
        <p:nvSpPr>
          <p:cNvPr id="211" name="Google Shape;211;p47"/>
          <p:cNvSpPr/>
          <p:nvPr/>
        </p:nvSpPr>
        <p:spPr>
          <a:xfrm>
            <a:off x="1264550" y="4644563"/>
            <a:ext cx="642600" cy="639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2</a:t>
            </a:r>
            <a:endParaRPr b="1" sz="2800"/>
          </a:p>
        </p:txBody>
      </p:sp>
      <p:sp>
        <p:nvSpPr>
          <p:cNvPr id="212" name="Google Shape;212;p47"/>
          <p:cNvSpPr/>
          <p:nvPr/>
        </p:nvSpPr>
        <p:spPr>
          <a:xfrm>
            <a:off x="4759575" y="8707038"/>
            <a:ext cx="642600" cy="639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3</a:t>
            </a:r>
            <a:endParaRPr b="1" sz="2800"/>
          </a:p>
        </p:txBody>
      </p:sp>
      <p:sp>
        <p:nvSpPr>
          <p:cNvPr id="213" name="Google Shape;213;p47"/>
          <p:cNvSpPr/>
          <p:nvPr/>
        </p:nvSpPr>
        <p:spPr>
          <a:xfrm>
            <a:off x="11888800" y="4268100"/>
            <a:ext cx="642600" cy="639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t>4</a:t>
            </a:r>
            <a:endParaRPr b="1"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8"/>
          <p:cNvSpPr txBox="1"/>
          <p:nvPr/>
        </p:nvSpPr>
        <p:spPr>
          <a:xfrm>
            <a:off x="405200" y="1425850"/>
            <a:ext cx="17432700" cy="47394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MVC is modular by design and favours:</a:t>
            </a:r>
            <a:endParaRPr sz="3600">
              <a:solidFill>
                <a:srgbClr val="434343"/>
              </a:solidFill>
              <a:latin typeface="Calibri"/>
              <a:ea typeface="Calibri"/>
              <a:cs typeface="Calibri"/>
              <a:sym typeface="Calibri"/>
            </a:endParaRPr>
          </a:p>
          <a:p>
            <a:pPr indent="-457200" lvl="1" marL="91440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Separation of concerns</a:t>
            </a:r>
            <a:endParaRPr sz="3600">
              <a:solidFill>
                <a:srgbClr val="434343"/>
              </a:solidFill>
              <a:latin typeface="Calibri"/>
              <a:ea typeface="Calibri"/>
              <a:cs typeface="Calibri"/>
              <a:sym typeface="Calibri"/>
            </a:endParaRPr>
          </a:p>
          <a:p>
            <a:pPr indent="-457200" lvl="1" marL="91440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Web apps flexibility to modifications</a:t>
            </a:r>
            <a:endParaRPr sz="3600">
              <a:solidFill>
                <a:srgbClr val="434343"/>
              </a:solidFill>
              <a:latin typeface="Calibri"/>
              <a:ea typeface="Calibri"/>
              <a:cs typeface="Calibri"/>
              <a:sym typeface="Calibri"/>
            </a:endParaRPr>
          </a:p>
          <a:p>
            <a:pPr indent="-457200" lvl="1" marL="91440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Testability</a:t>
            </a:r>
            <a:endParaRPr sz="3600">
              <a:solidFill>
                <a:srgbClr val="434343"/>
              </a:solidFill>
              <a:latin typeface="Calibri"/>
              <a:ea typeface="Calibri"/>
              <a:cs typeface="Calibri"/>
              <a:sym typeface="Calibri"/>
            </a:endParaRPr>
          </a:p>
          <a:p>
            <a:pPr indent="-457200" lvl="1" marL="91440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Code reuse</a:t>
            </a:r>
            <a:endParaRPr sz="3600">
              <a:solidFill>
                <a:srgbClr val="434343"/>
              </a:solidFill>
              <a:latin typeface="Calibri"/>
              <a:ea typeface="Calibri"/>
              <a:cs typeface="Calibri"/>
              <a:sym typeface="Calibri"/>
            </a:endParaRPr>
          </a:p>
          <a:p>
            <a:pPr indent="-457200" lvl="1" marL="91440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Parallel Development</a:t>
            </a:r>
            <a:endParaRPr sz="3600">
              <a:solidFill>
                <a:srgbClr val="434343"/>
              </a:solidFill>
              <a:latin typeface="Calibri"/>
              <a:ea typeface="Calibri"/>
              <a:cs typeface="Calibri"/>
              <a:sym typeface="Calibri"/>
            </a:endParaRPr>
          </a:p>
          <a:p>
            <a:pPr indent="-457200" lvl="1" marL="91440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Swap in/out of technologies</a:t>
            </a:r>
            <a:endParaRPr sz="3600">
              <a:solidFill>
                <a:srgbClr val="434343"/>
              </a:solidFill>
              <a:latin typeface="Calibri"/>
              <a:ea typeface="Calibri"/>
              <a:cs typeface="Calibri"/>
              <a:sym typeface="Calibri"/>
            </a:endParaRPr>
          </a:p>
        </p:txBody>
      </p:sp>
      <p:sp>
        <p:nvSpPr>
          <p:cNvPr id="219" name="Google Shape;219;p48"/>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What is MVC? (3/3)</a:t>
            </a:r>
            <a:endParaRPr sz="4395"/>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9"/>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225" name="Google Shape;225;p49"/>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What is a web framework?</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Features of web frameworks</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What is MVC?</a:t>
            </a:r>
            <a:endParaRPr sz="3997">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50"/>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
              <a:t>Meet Flask and Django</a:t>
            </a:r>
            <a:endParaRPr/>
          </a:p>
        </p:txBody>
      </p:sp>
      <p:sp>
        <p:nvSpPr>
          <p:cNvPr id="231" name="Google Shape;231;p50"/>
          <p:cNvSpPr txBox="1"/>
          <p:nvPr>
            <p:ph idx="1" type="subTitle"/>
          </p:nvPr>
        </p:nvSpPr>
        <p:spPr>
          <a:xfrm>
            <a:off x="780954" y="5575679"/>
            <a:ext cx="16436700" cy="865500"/>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